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7" r:id="rId1"/>
    <p:sldMasterId id="2147483700" r:id="rId2"/>
  </p:sldMasterIdLst>
  <p:notesMasterIdLst>
    <p:notesMasterId r:id="rId35"/>
  </p:notesMasterIdLst>
  <p:handoutMasterIdLst>
    <p:handoutMasterId r:id="rId36"/>
  </p:handoutMasterIdLst>
  <p:sldIdLst>
    <p:sldId id="361" r:id="rId3"/>
    <p:sldId id="364" r:id="rId4"/>
    <p:sldId id="380" r:id="rId5"/>
    <p:sldId id="365" r:id="rId6"/>
    <p:sldId id="366" r:id="rId7"/>
    <p:sldId id="370" r:id="rId8"/>
    <p:sldId id="371" r:id="rId9"/>
    <p:sldId id="372" r:id="rId10"/>
    <p:sldId id="384" r:id="rId11"/>
    <p:sldId id="385" r:id="rId12"/>
    <p:sldId id="368" r:id="rId13"/>
    <p:sldId id="382" r:id="rId14"/>
    <p:sldId id="369" r:id="rId15"/>
    <p:sldId id="381" r:id="rId16"/>
    <p:sldId id="390" r:id="rId17"/>
    <p:sldId id="399" r:id="rId18"/>
    <p:sldId id="386" r:id="rId19"/>
    <p:sldId id="391" r:id="rId20"/>
    <p:sldId id="379" r:id="rId21"/>
    <p:sldId id="393" r:id="rId22"/>
    <p:sldId id="392" r:id="rId23"/>
    <p:sldId id="394" r:id="rId24"/>
    <p:sldId id="395" r:id="rId25"/>
    <p:sldId id="396" r:id="rId26"/>
    <p:sldId id="397" r:id="rId27"/>
    <p:sldId id="405" r:id="rId28"/>
    <p:sldId id="398" r:id="rId29"/>
    <p:sldId id="401" r:id="rId30"/>
    <p:sldId id="400" r:id="rId31"/>
    <p:sldId id="402" r:id="rId32"/>
    <p:sldId id="403" r:id="rId33"/>
    <p:sldId id="407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6C"/>
    <a:srgbClr val="687D90"/>
    <a:srgbClr val="58585A"/>
    <a:srgbClr val="005DAA"/>
    <a:srgbClr val="FF7600"/>
    <a:srgbClr val="D91B5C"/>
    <a:srgbClr val="872175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76" autoAdjust="0"/>
  </p:normalViewPr>
  <p:slideViewPr>
    <p:cSldViewPr>
      <p:cViewPr varScale="1">
        <p:scale>
          <a:sx n="53" d="100"/>
          <a:sy n="53" d="100"/>
        </p:scale>
        <p:origin x="-1565" y="-67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ri\Dropbox\Rotary\2014%20Fall%20research%20project\Char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ri\Dropbox\Rotary\2014%20Fall%20research%20project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Age Distribution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Distributions'!$D$3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rgbClr val="FFFF00"/>
                        </a:solidFill>
                      </a:rPr>
                      <a:t>6%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rgbClr val="FFFF00"/>
                        </a:solidFill>
                      </a:rPr>
                      <a:t>12%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rgbClr val="FFFF00"/>
                        </a:solidFill>
                      </a:rPr>
                      <a:t>13%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rgbClr val="FFFF00"/>
                        </a:solidFill>
                      </a:rPr>
                      <a:t>30%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rgbClr val="FFFF00"/>
                        </a:solidFill>
                      </a:rPr>
                      <a:t>39%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rgbClr val="FFFF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'Age Distributions'!$C$4:$C$8</c:f>
              <c:strCache>
                <c:ptCount val="5"/>
                <c:pt idx="0">
                  <c:v>19-30</c:v>
                </c:pt>
                <c:pt idx="1">
                  <c:v>31-39</c:v>
                </c:pt>
                <c:pt idx="2">
                  <c:v>40-49</c:v>
                </c:pt>
                <c:pt idx="3">
                  <c:v>50-59</c:v>
                </c:pt>
                <c:pt idx="4">
                  <c:v>Over 60</c:v>
                </c:pt>
              </c:strCache>
            </c:strRef>
          </c:cat>
          <c:val>
            <c:numRef>
              <c:f>'Age Distributions'!$D$4:$D$8</c:f>
              <c:numCache>
                <c:formatCode>###0</c:formatCode>
                <c:ptCount val="5"/>
                <c:pt idx="0">
                  <c:v>18</c:v>
                </c:pt>
                <c:pt idx="1">
                  <c:v>33</c:v>
                </c:pt>
                <c:pt idx="2">
                  <c:v>38</c:v>
                </c:pt>
                <c:pt idx="3">
                  <c:v>85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7836544"/>
        <c:axId val="47958656"/>
      </c:barChart>
      <c:catAx>
        <c:axId val="47836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4400">
                    <a:solidFill>
                      <a:schemeClr val="tx2">
                        <a:lumMod val="75000"/>
                      </a:schemeClr>
                    </a:solidFill>
                  </a:defRPr>
                </a:pPr>
                <a:r>
                  <a:rPr lang="en-US" sz="4400">
                    <a:solidFill>
                      <a:schemeClr val="tx2">
                        <a:lumMod val="75000"/>
                      </a:schemeClr>
                    </a:solidFill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47443382077240343"/>
              <c:y val="0.8455792805311100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2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47958656"/>
        <c:crosses val="autoZero"/>
        <c:auto val="1"/>
        <c:lblAlgn val="ctr"/>
        <c:lblOffset val="100"/>
        <c:noMultiLvlLbl val="0"/>
      </c:catAx>
      <c:valAx>
        <c:axId val="47958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chemeClr val="tx2">
                        <a:lumMod val="75000"/>
                      </a:schemeClr>
                    </a:solidFill>
                  </a:defRPr>
                </a:pPr>
                <a:r>
                  <a:rPr lang="en-US" sz="1800">
                    <a:solidFill>
                      <a:schemeClr val="tx2">
                        <a:lumMod val="75000"/>
                      </a:schemeClr>
                    </a:solidFill>
                  </a:rPr>
                  <a:t>Frequency</a:t>
                </a:r>
              </a:p>
            </c:rich>
          </c:tx>
          <c:layout/>
          <c:overlay val="0"/>
        </c:title>
        <c:numFmt formatCode="###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47836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solidFill>
                  <a:schemeClr val="bg1"/>
                </a:solidFill>
              </a:defRPr>
            </a:pPr>
            <a:r>
              <a:rPr lang="en-US" sz="3200" dirty="0">
                <a:solidFill>
                  <a:schemeClr val="bg1"/>
                </a:solidFill>
              </a:rPr>
              <a:t>Age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Distributions'!$C$21</c:f>
              <c:strCache>
                <c:ptCount val="1"/>
                <c:pt idx="0">
                  <c:v>Rotarian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31%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37%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53%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8.2406262875978579E-3"/>
                </c:manualLayout>
              </c:layout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70%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1.1829672606713654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78%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'Age Distributions'!$D$20:$H$20</c:f>
              <c:strCache>
                <c:ptCount val="5"/>
                <c:pt idx="0">
                  <c:v>19-30</c:v>
                </c:pt>
                <c:pt idx="1">
                  <c:v>31-39</c:v>
                </c:pt>
                <c:pt idx="2">
                  <c:v>40-49</c:v>
                </c:pt>
                <c:pt idx="3">
                  <c:v>50-59</c:v>
                </c:pt>
                <c:pt idx="4">
                  <c:v>Over 60</c:v>
                </c:pt>
              </c:strCache>
            </c:strRef>
          </c:cat>
          <c:val>
            <c:numRef>
              <c:f>'Age Distributions'!$D$21:$H$21</c:f>
              <c:numCache>
                <c:formatCode>###0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20</c:v>
                </c:pt>
                <c:pt idx="3">
                  <c:v>58</c:v>
                </c:pt>
                <c:pt idx="4">
                  <c:v>87</c:v>
                </c:pt>
              </c:numCache>
            </c:numRef>
          </c:val>
        </c:ser>
        <c:ser>
          <c:idx val="1"/>
          <c:order val="1"/>
          <c:tx>
            <c:strRef>
              <c:f>'Age Distributions'!$C$22</c:f>
              <c:strCache>
                <c:ptCount val="1"/>
                <c:pt idx="0">
                  <c:v>Non-Rotarian</c:v>
                </c:pt>
              </c:strCache>
            </c:strRef>
          </c:tx>
          <c:invertIfNegative val="0"/>
          <c:dLbls>
            <c:delete val="1"/>
          </c:dLbls>
          <c:cat>
            <c:strRef>
              <c:f>'Age Distributions'!$D$20:$H$20</c:f>
              <c:strCache>
                <c:ptCount val="5"/>
                <c:pt idx="0">
                  <c:v>19-30</c:v>
                </c:pt>
                <c:pt idx="1">
                  <c:v>31-39</c:v>
                </c:pt>
                <c:pt idx="2">
                  <c:v>40-49</c:v>
                </c:pt>
                <c:pt idx="3">
                  <c:v>50-59</c:v>
                </c:pt>
                <c:pt idx="4">
                  <c:v>Over 60</c:v>
                </c:pt>
              </c:strCache>
            </c:strRef>
          </c:cat>
          <c:val>
            <c:numRef>
              <c:f>'Age Distributions'!$D$22:$H$22</c:f>
              <c:numCache>
                <c:formatCode>###0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18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958144"/>
        <c:axId val="75976704"/>
      </c:barChart>
      <c:catAx>
        <c:axId val="75958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>
                    <a:solidFill>
                      <a:schemeClr val="tx2">
                        <a:lumMod val="75000"/>
                      </a:schemeClr>
                    </a:solidFill>
                  </a:defRPr>
                </a:pPr>
                <a:r>
                  <a:rPr lang="en-US" sz="3200">
                    <a:solidFill>
                      <a:schemeClr val="tx2">
                        <a:lumMod val="75000"/>
                      </a:schemeClr>
                    </a:solidFill>
                  </a:rPr>
                  <a:t>Age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5976704"/>
        <c:crosses val="autoZero"/>
        <c:auto val="1"/>
        <c:lblAlgn val="ctr"/>
        <c:lblOffset val="100"/>
        <c:noMultiLvlLbl val="0"/>
      </c:catAx>
      <c:valAx>
        <c:axId val="75976704"/>
        <c:scaling>
          <c:orientation val="minMax"/>
          <c:max val="9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chemeClr val="tx2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tx2">
                        <a:lumMod val="75000"/>
                      </a:schemeClr>
                    </a:solidFill>
                  </a:rPr>
                  <a:t>Frequency Count</a:t>
                </a:r>
              </a:p>
            </c:rich>
          </c:tx>
          <c:layout>
            <c:manualLayout>
              <c:xMode val="edge"/>
              <c:yMode val="edge"/>
              <c:x val="5.7173073953991037E-2"/>
              <c:y val="0.31817032739328638"/>
            </c:manualLayout>
          </c:layout>
          <c:overlay val="0"/>
        </c:title>
        <c:numFmt formatCode="###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75958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</c:dTable>
    </c:plotArea>
    <c:legend>
      <c:legendPos val="t"/>
      <c:layout>
        <c:manualLayout>
          <c:xMode val="edge"/>
          <c:yMode val="edge"/>
          <c:x val="0.23263560804899389"/>
          <c:y val="0.41900227932034811"/>
          <c:w val="0.46991396908719746"/>
          <c:h val="6.086665975963531E-2"/>
        </c:manualLayout>
      </c:layout>
      <c:overlay val="0"/>
      <c:txPr>
        <a:bodyPr/>
        <a:lstStyle/>
        <a:p>
          <a:pPr>
            <a:defRPr sz="2400">
              <a:solidFill>
                <a:schemeClr val="tx2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0.16495</cdr:x>
      <cdr:y>0.13235</cdr:y>
    </cdr:from>
    <cdr:to>
      <cdr:x>0.82474</cdr:x>
      <cdr:y>0.51389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10" y="726125"/>
          <a:ext cx="4876789" cy="2093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600" dirty="0">
              <a:solidFill>
                <a:schemeClr val="tx2">
                  <a:lumMod val="75000"/>
                </a:schemeClr>
              </a:solidFill>
            </a:rPr>
            <a:t>287 respondents (Rotarians &amp; </a:t>
          </a:r>
          <a:r>
            <a:rPr lang="en-US" sz="3600" dirty="0" smtClean="0">
              <a:solidFill>
                <a:schemeClr val="tx2">
                  <a:lumMod val="75000"/>
                </a:schemeClr>
              </a:solidFill>
            </a:rPr>
            <a:t>Non-Rotarians)  </a:t>
          </a:r>
          <a:endParaRPr lang="en-US" sz="36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0.22222</cdr:x>
      <cdr:y>0.13158</cdr:y>
    </cdr:from>
    <cdr:to>
      <cdr:x>0.84259</cdr:x>
      <cdr:y>0.27703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762000"/>
          <a:ext cx="5105400" cy="842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600" dirty="0">
              <a:solidFill>
                <a:schemeClr val="tx2">
                  <a:lumMod val="75000"/>
                </a:schemeClr>
              </a:solidFill>
            </a:rPr>
            <a:t>179 Rotarians (66</a:t>
          </a:r>
          <a:r>
            <a:rPr lang="en-US" sz="3600" dirty="0" smtClean="0">
              <a:solidFill>
                <a:schemeClr val="tx2">
                  <a:lumMod val="75000"/>
                </a:schemeClr>
              </a:solidFill>
            </a:rPr>
            <a:t>%)  </a:t>
          </a:r>
          <a:endParaRPr lang="en-US" sz="3600" dirty="0">
            <a:solidFill>
              <a:schemeClr val="tx2">
                <a:lumMod val="75000"/>
              </a:schemeClr>
            </a:solidFill>
          </a:endParaRPr>
        </a:p>
        <a:p xmlns:a="http://schemas.openxmlformats.org/drawingml/2006/main">
          <a:r>
            <a:rPr lang="en-US" sz="3600" dirty="0">
              <a:solidFill>
                <a:schemeClr val="tx2">
                  <a:lumMod val="75000"/>
                </a:schemeClr>
              </a:solidFill>
            </a:rPr>
            <a:t>94 Non-Rotarians (34</a:t>
          </a:r>
          <a:r>
            <a:rPr lang="en-US" sz="3600" dirty="0" smtClean="0">
              <a:solidFill>
                <a:schemeClr val="tx2">
                  <a:lumMod val="75000"/>
                </a:schemeClr>
              </a:solidFill>
            </a:rPr>
            <a:t>%)  </a:t>
          </a:r>
          <a:endParaRPr lang="en-US" sz="36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390312A6-8F44-4F64-B0F7-47585C419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29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75451DAE-5394-4555-80C5-D26138440F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57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43683D01-8692-4B15-BD8E-1D915745247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895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8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887EB430-294B-4A74-9EC3-321D01451BD5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08017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887EB430-294B-4A74-9EC3-321D01451BD5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47326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1DAE-5394-4555-80C5-D26138440FB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31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887EB430-294B-4A74-9EC3-321D01451BD5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51367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FF00"/>
                </a:solidFill>
              </a:rPr>
              <a:t>WE LOSE THEM</a:t>
            </a:r>
            <a:r>
              <a:rPr lang="en-US" baseline="0" dirty="0" smtClean="0">
                <a:solidFill>
                  <a:srgbClr val="FFFF00"/>
                </a:solidFill>
              </a:rPr>
              <a:t> because we do not think globally.  If a student goes to </a:t>
            </a:r>
            <a:r>
              <a:rPr lang="en-US" baseline="0" dirty="0" err="1" smtClean="0">
                <a:solidFill>
                  <a:srgbClr val="FFFF00"/>
                </a:solidFill>
              </a:rPr>
              <a:t>UNL</a:t>
            </a:r>
            <a:r>
              <a:rPr lang="en-US" baseline="0" dirty="0" smtClean="0">
                <a:solidFill>
                  <a:srgbClr val="FFFF00"/>
                </a:solidFill>
              </a:rPr>
              <a:t>, we do not let that district/club know.  If a past Rotary connected student graduates from a HS/college in our district we fail to follow up. We need to be in a relay race, handing the baton to other districts and clubs.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1DAE-5394-4555-80C5-D26138440FB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40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Sattalite</a:t>
            </a:r>
            <a:r>
              <a:rPr lang="en-US" dirty="0" smtClean="0"/>
              <a:t> and </a:t>
            </a:r>
            <a:r>
              <a:rPr lang="en-US" dirty="0" err="1" smtClean="0"/>
              <a:t>eClubs</a:t>
            </a:r>
            <a:r>
              <a:rPr lang="en-US" dirty="0" smtClean="0"/>
              <a:t> provide a path for the young – but we need to engage</a:t>
            </a:r>
            <a:r>
              <a:rPr lang="en-US" baseline="0" dirty="0" smtClean="0"/>
              <a:t> them, excite them.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Almost quirky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Sattalite</a:t>
            </a:r>
            <a:r>
              <a:rPr lang="en-US" dirty="0" smtClean="0"/>
              <a:t> and </a:t>
            </a:r>
            <a:r>
              <a:rPr lang="en-US" dirty="0" err="1" smtClean="0"/>
              <a:t>eClubs</a:t>
            </a:r>
            <a:r>
              <a:rPr lang="en-US" dirty="0" smtClean="0"/>
              <a:t> provide a path for the young – but we need to engage</a:t>
            </a:r>
            <a:r>
              <a:rPr lang="en-US" baseline="0" dirty="0" smtClean="0"/>
              <a:t> them, excite them.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where the young people are – not expect them to just come to your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young people excited.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887EB430-294B-4A74-9EC3-321D01451BD5}" type="slidenum">
              <a:rPr lang="en-US" altLang="en-US" sz="1200"/>
              <a:pPr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83747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young </a:t>
            </a:r>
            <a:r>
              <a:rPr lang="en-US" smtClean="0"/>
              <a:t>people excited.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young </a:t>
            </a:r>
            <a:r>
              <a:rPr lang="en-US" smtClean="0"/>
              <a:t>people excited.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young </a:t>
            </a:r>
            <a:r>
              <a:rPr lang="en-US" smtClean="0"/>
              <a:t>people excited.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887EB430-294B-4A74-9EC3-321D01451BD5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978514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young </a:t>
            </a:r>
            <a:r>
              <a:rPr lang="en-US" smtClean="0"/>
              <a:t>people excited.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young </a:t>
            </a:r>
            <a:r>
              <a:rPr lang="en-US" smtClean="0"/>
              <a:t>people excited.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7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1DAE-5394-4555-80C5-D26138440FB1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422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this tells us is 97% will likely not quit – but</a:t>
            </a:r>
            <a:r>
              <a:rPr lang="en-US" baseline="0" dirty="0" smtClean="0"/>
              <a:t> 3% may quit – that is 36 members in the district! – given how hard it is to recruit new members, retention becomes a crucial objective for all clubs.  This loss is in addition to natural attrition like moving to a new district, dropped out because of health reasons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6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F7BF-252B-4752-8528-FC58B73B57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7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0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45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3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5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14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4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3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colnyp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something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.org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encilsofpromise.org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194" name="Rectangle 10"/>
          <p:cNvSpPr txBox="1">
            <a:spLocks noChangeArrowheads="1"/>
          </p:cNvSpPr>
          <p:nvPr/>
        </p:nvSpPr>
        <p:spPr bwMode="auto">
          <a:xfrm>
            <a:off x="457200" y="3581400"/>
            <a:ext cx="6858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en-US" sz="4400">
                <a:solidFill>
                  <a:schemeClr val="bg1"/>
                </a:solidFill>
                <a:latin typeface="Arial Narrow Bold" pitchFamily="-84" charset="0"/>
              </a:rPr>
              <a:t>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Rotary District </a:t>
            </a:r>
            <a:r>
              <a:rPr lang="en-US" dirty="0" smtClean="0">
                <a:ea typeface="+mj-ea"/>
              </a:rPr>
              <a:t>5630</a:t>
            </a:r>
            <a:endParaRPr lang="en-US" dirty="0">
              <a:ea typeface="+mj-ea"/>
            </a:endParaRPr>
          </a:p>
        </p:txBody>
      </p:sp>
      <p:sp>
        <p:nvSpPr>
          <p:cNvPr id="8196" name="Subtitle 3"/>
          <p:cNvSpPr>
            <a:spLocks noGrp="1"/>
          </p:cNvSpPr>
          <p:nvPr>
            <p:ph type="subTitle" idx="1"/>
          </p:nvPr>
        </p:nvSpPr>
        <p:spPr bwMode="auto">
          <a:xfrm>
            <a:off x="457200" y="4572000"/>
            <a:ext cx="64008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Georgia" pitchFamily="18" charset="0"/>
                <a:ea typeface="ヒラギノ角ゴ Pro W3" pitchFamily="-84" charset="-128"/>
              </a:rPr>
              <a:t>Subject: </a:t>
            </a:r>
            <a:r>
              <a:rPr lang="en-US" altLang="en-US" sz="2400" dirty="0" smtClean="0">
                <a:solidFill>
                  <a:schemeClr val="bg1"/>
                </a:solidFill>
                <a:latin typeface="Georgia" pitchFamily="18" charset="0"/>
                <a:ea typeface="ヒラギノ角ゴ Pro W3" pitchFamily="-84" charset="-128"/>
              </a:rPr>
              <a:t>Strategies to overcome membership  challenges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 smtClean="0">
                <a:solidFill>
                  <a:schemeClr val="bg1"/>
                </a:solidFill>
                <a:latin typeface="Georgia" pitchFamily="18" charset="0"/>
                <a:ea typeface="ヒラギノ角ゴ Pro W3" pitchFamily="-84" charset="-128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 smtClean="0">
                <a:solidFill>
                  <a:schemeClr val="bg1"/>
                </a:solidFill>
                <a:latin typeface="Georgia" pitchFamily="18" charset="0"/>
                <a:ea typeface="ヒラギノ角ゴ Pro W3" pitchFamily="-84" charset="-128"/>
              </a:rPr>
              <a:t>Date: May 30, 2015</a:t>
            </a:r>
          </a:p>
          <a:p>
            <a:pPr eaLnBrk="1" hangingPunct="1"/>
            <a:endParaRPr lang="en-US" altLang="en-US" dirty="0" smtClean="0">
              <a:latin typeface="Georgia" pitchFamily="18" charset="0"/>
              <a:ea typeface="ヒラギノ角ゴ Pro W3" pitchFamily="-8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78808"/>
              </p:ext>
            </p:extLst>
          </p:nvPr>
        </p:nvGraphicFramePr>
        <p:xfrm>
          <a:off x="838200" y="1639840"/>
          <a:ext cx="7924800" cy="2599170"/>
        </p:xfrm>
        <a:graphic>
          <a:graphicData uri="http://schemas.openxmlformats.org/drawingml/2006/table">
            <a:tbl>
              <a:tblPr/>
              <a:tblGrid>
                <a:gridCol w="5867400"/>
                <a:gridCol w="2057400"/>
              </a:tblGrid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1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Help increase </a:t>
                      </a:r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membership 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Increase 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visibility of Rotary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Personal development opportunities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Promote the Rotary message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Help reapply to IRS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04800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Support from District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34568"/>
              </p:ext>
            </p:extLst>
          </p:nvPr>
        </p:nvGraphicFramePr>
        <p:xfrm>
          <a:off x="609600" y="228603"/>
          <a:ext cx="8305800" cy="5410199"/>
        </p:xfrm>
        <a:graphic>
          <a:graphicData uri="http://schemas.openxmlformats.org/drawingml/2006/table">
            <a:tbl>
              <a:tblPr/>
              <a:tblGrid>
                <a:gridCol w="1600200"/>
                <a:gridCol w="1752600"/>
                <a:gridCol w="1447800"/>
                <a:gridCol w="1600200"/>
                <a:gridCol w="1905000"/>
              </a:tblGrid>
              <a:tr h="93017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Bold"/>
                        </a:rPr>
                        <a:t>Volunteering: In </a:t>
                      </a:r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Bold"/>
                        </a:rPr>
                        <a:t>the past six 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Bold"/>
                        </a:rPr>
                        <a:t>months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Arial Bold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59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Volunteering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Rotarians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(100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 (100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(100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5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(92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(87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 (89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5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(8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(13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(11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35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4555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 Rotarians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(100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(100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(100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5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(75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(83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(79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5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(25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(17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(21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%)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C:\Users\Sri\AppData\Local\Microsoft\Windows\Temporary Internet Files\Content.IE5\0S4GSLS5\happy_fac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60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 smtClean="0">
                <a:latin typeface="Arial Narrow" pitchFamily="34" charset="0"/>
              </a:rPr>
              <a:t>(District 5630) Non-Rotarians</a:t>
            </a:r>
          </a:p>
        </p:txBody>
      </p:sp>
    </p:spTree>
    <p:extLst>
      <p:ext uri="{BB962C8B-B14F-4D97-AF65-F5344CB8AC3E}">
        <p14:creationId xmlns:p14="http://schemas.microsoft.com/office/powerpoint/2010/main" val="699270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73327"/>
              </p:ext>
            </p:extLst>
          </p:nvPr>
        </p:nvGraphicFramePr>
        <p:xfrm>
          <a:off x="762001" y="1447800"/>
          <a:ext cx="7848599" cy="4176225"/>
        </p:xfrm>
        <a:graphic>
          <a:graphicData uri="http://schemas.openxmlformats.org/drawingml/2006/table">
            <a:tbl>
              <a:tblPr/>
              <a:tblGrid>
                <a:gridCol w="1876669"/>
                <a:gridCol w="1857130"/>
                <a:gridCol w="4114800"/>
              </a:tblGrid>
              <a:tr h="1546160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Of Rotary</a:t>
                      </a:r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Of </a:t>
                      </a:r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 Rotary Club in or near your town of residence or work?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Non-Rotarians (94) 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Yes (100%)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94%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 (0%)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UNK Students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Yes (6%)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13">
                <a:tc vMerge="1"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 (93%)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3048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Awareness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382400"/>
              </p:ext>
            </p:extLst>
          </p:nvPr>
        </p:nvGraphicFramePr>
        <p:xfrm>
          <a:off x="381000" y="1219199"/>
          <a:ext cx="8382000" cy="5181600"/>
        </p:xfrm>
        <a:graphic>
          <a:graphicData uri="http://schemas.openxmlformats.org/drawingml/2006/table">
            <a:tbl>
              <a:tblPr/>
              <a:tblGrid>
                <a:gridCol w="5999748"/>
                <a:gridCol w="2382252"/>
              </a:tblGrid>
              <a:tr h="406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sng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Among 94% who are aware of</a:t>
                      </a:r>
                      <a:r>
                        <a:rPr lang="en-US" sz="2800" b="1" i="0" u="sng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Rotary club in their area </a:t>
                      </a:r>
                      <a:endParaRPr lang="en-US" sz="2800" b="1" i="0" u="sng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Frequency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Do No Know enough about Rotary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Time constraints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Engaged in other service activities/clubs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Past-member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Cost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Never invited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Members are old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Reason(s) for not joining Rotary</a:t>
            </a:r>
          </a:p>
        </p:txBody>
      </p:sp>
    </p:spTree>
    <p:extLst>
      <p:ext uri="{BB962C8B-B14F-4D97-AF65-F5344CB8AC3E}">
        <p14:creationId xmlns:p14="http://schemas.microsoft.com/office/powerpoint/2010/main" val="407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920" y="2778783"/>
            <a:ext cx="2514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chemeClr val="bg1"/>
                </a:solidFill>
              </a:rPr>
              <a:t>1236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60720" y="2785088"/>
            <a:ext cx="2362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chemeClr val="bg1"/>
                </a:solidFill>
              </a:rPr>
              <a:t>1434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23908" y="2778783"/>
            <a:ext cx="2362200" cy="1219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22320" y="3126773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+16% (198)</a:t>
            </a:r>
            <a:endParaRPr lang="en-US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845820"/>
            <a:ext cx="9144000" cy="12954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 Narrow"/>
                <a:ea typeface="MS PGothic" pitchFamily="34" charset="-128"/>
                <a:cs typeface="Arial Narrow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9600" dirty="0" smtClean="0"/>
              <a:t>Membership Goal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41570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Target Market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3581400"/>
          </a:xfrm>
        </p:spPr>
        <p:txBody>
          <a:bodyPr/>
          <a:lstStyle/>
          <a:p>
            <a:r>
              <a:rPr lang="en-US" sz="3600" dirty="0"/>
              <a:t>18-30 year olds </a:t>
            </a:r>
            <a:endParaRPr lang="en-US" sz="3600" dirty="0" smtClean="0"/>
          </a:p>
          <a:p>
            <a:r>
              <a:rPr lang="en-US" sz="3600" dirty="0" smtClean="0"/>
              <a:t>Western </a:t>
            </a:r>
            <a:r>
              <a:rPr lang="en-US" sz="3600" dirty="0"/>
              <a:t>and Central NE estimated population </a:t>
            </a:r>
            <a:r>
              <a:rPr lang="en-US" sz="3600" dirty="0" smtClean="0"/>
              <a:t>is: </a:t>
            </a:r>
            <a:r>
              <a:rPr lang="en-US" sz="3600" dirty="0"/>
              <a:t>103,217 </a:t>
            </a:r>
            <a:endParaRPr lang="en-US" sz="3600" dirty="0" smtClean="0"/>
          </a:p>
          <a:p>
            <a:r>
              <a:rPr lang="en-US" sz="3600" dirty="0" smtClean="0"/>
              <a:t>If </a:t>
            </a:r>
            <a:r>
              <a:rPr lang="en-US" sz="3600" dirty="0"/>
              <a:t>30% volunteer: </a:t>
            </a:r>
            <a:r>
              <a:rPr lang="en-US" sz="3600" dirty="0" smtClean="0"/>
              <a:t>30,965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15% are interested in </a:t>
            </a:r>
            <a:r>
              <a:rPr lang="en-US" sz="3600" dirty="0" smtClean="0"/>
              <a:t>Rotary: </a:t>
            </a:r>
            <a:r>
              <a:rPr lang="en-US" sz="3600" b="1" dirty="0"/>
              <a:t>4,645</a:t>
            </a:r>
          </a:p>
        </p:txBody>
      </p:sp>
    </p:spTree>
    <p:extLst>
      <p:ext uri="{BB962C8B-B14F-4D97-AF65-F5344CB8AC3E}">
        <p14:creationId xmlns:p14="http://schemas.microsoft.com/office/powerpoint/2010/main" val="35741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ctrTitle"/>
          </p:nvPr>
        </p:nvSpPr>
        <p:spPr bwMode="auto">
          <a:xfrm>
            <a:off x="0" y="2438400"/>
            <a:ext cx="91440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dirty="0" smtClean="0">
                <a:latin typeface="Arial Narrow" pitchFamily="34" charset="0"/>
              </a:rPr>
              <a:t>Bring in Young Professionals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762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Recommendation 1: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15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Young &amp; the Restless…...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71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1600">
                <a:solidFill>
                  <a:srgbClr val="FFFF00"/>
                </a:solidFill>
              </a:defRPr>
            </a:lvl1pPr>
          </a:lstStyle>
          <a:p>
            <a:r>
              <a:rPr lang="en-US" sz="2400" dirty="0"/>
              <a:t>Love to be engaged in causes &amp; </a:t>
            </a:r>
            <a:r>
              <a:rPr lang="en-US" sz="2400" dirty="0" smtClean="0"/>
              <a:t>in volunteering</a:t>
            </a:r>
            <a:r>
              <a:rPr lang="en-US" sz="2400" dirty="0"/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3716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BUT DO NOT KNOW ABOUT ROTARY &amp;/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R ITS MISSION  OF SERVICE.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84422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Are very social.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844225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BUT HAVE STRONG NEGATIVE PERCEPTIONS ABOUT ROTARY AS RICH OLD BOYS’ CLUB.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7316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Influenced by groups of like-minded peers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7316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BUT WE RECRUIT ONE MEMBER AT A TIME.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Young &amp; the Restless…...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40208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Are culturally 21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century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40208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BUT MOST OF US ARE CULTURALLY IN THE 20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" y="2743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They want to move at warp speed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6760" y="2743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BUT WE DON’T.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60" y="4114800"/>
            <a:ext cx="382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Interactors/Rotaractors/</a:t>
            </a:r>
            <a:r>
              <a:rPr lang="en-US" dirty="0" err="1" smtClean="0">
                <a:solidFill>
                  <a:srgbClr val="FFFF00"/>
                </a:solidFill>
              </a:rPr>
              <a:t>RYLA</a:t>
            </a:r>
            <a:r>
              <a:rPr lang="en-US" dirty="0" smtClean="0">
                <a:solidFill>
                  <a:srgbClr val="FFFF00"/>
                </a:solidFill>
              </a:rPr>
              <a:t>/YEP want to be continue to be connected to Rotary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6760" y="4114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BUT WE LOSE THEM.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Coverage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811685"/>
              </p:ext>
            </p:extLst>
          </p:nvPr>
        </p:nvGraphicFramePr>
        <p:xfrm>
          <a:off x="228600" y="1371600"/>
          <a:ext cx="8763000" cy="46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13"/>
                <a:gridCol w="1806582"/>
                <a:gridCol w="1785056"/>
                <a:gridCol w="1862880"/>
                <a:gridCol w="1788369"/>
              </a:tblGrid>
              <a:tr h="5413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Rotarians</a:t>
                      </a:r>
                      <a:endParaRPr lang="en-US" sz="2400" dirty="0"/>
                    </a:p>
                  </a:txBody>
                  <a:tcPr marL="100769" marR="1007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Non-Rotarians</a:t>
                      </a:r>
                      <a:endParaRPr lang="en-US" sz="2400" dirty="0"/>
                    </a:p>
                  </a:txBody>
                  <a:tcPr marL="100769" marR="100769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UNK students</a:t>
                      </a:r>
                    </a:p>
                  </a:txBody>
                  <a:tcPr marL="100769" marR="100769"/>
                </a:tc>
              </a:tr>
              <a:tr h="9344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General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Young Professionals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769" marR="100769"/>
                </a:tc>
              </a:tr>
              <a:tr h="5285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Fall 2014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Satisfaction</a:t>
                      </a: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Awareness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Intentions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Awareness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Intentions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</a:tr>
              <a:tr h="914400">
                <a:tc rowSpan="2"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Spring 2015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Best Practices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100769" marR="100769"/>
                </a:tc>
              </a:tr>
              <a:tr h="5413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00769" marR="10076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769" marR="100769"/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RECOMMENDATIONS ON RECRUITING</a:t>
                      </a:r>
                      <a:r>
                        <a:rPr lang="en-US" sz="24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THESE GROUPS</a:t>
                      </a:r>
                      <a:endParaRPr lang="en-US" sz="24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69" marR="10076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00769" marR="1007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Young &amp; the Restless…...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" y="1981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Have a global worldview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7240" y="1981200"/>
            <a:ext cx="426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AND WE DO TOO!!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638729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Aspire to leave the world a better place for their children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796064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Seek out mentors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2796064"/>
            <a:ext cx="426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AND WE HAVE MANY!!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7240" y="3638729"/>
            <a:ext cx="426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AND WE DO TOO!!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Strategies </a:t>
            </a:r>
            <a:r>
              <a:rPr lang="en-US" sz="4400" dirty="0">
                <a:solidFill>
                  <a:schemeClr val="bg1"/>
                </a:solidFill>
              </a:rPr>
              <a:t>(</a:t>
            </a:r>
            <a:r>
              <a:rPr lang="en-US" sz="4400" dirty="0" err="1">
                <a:solidFill>
                  <a:schemeClr val="bg1"/>
                </a:solidFill>
              </a:rPr>
              <a:t>YP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3886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Branding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Separate Internal and External Sites</a:t>
            </a:r>
          </a:p>
          <a:p>
            <a:pPr lvl="1">
              <a:lnSpc>
                <a:spcPct val="120000"/>
              </a:lnSpc>
            </a:pPr>
            <a:r>
              <a:rPr lang="en-US" sz="3200" dirty="0">
                <a:hlinkClick r:id="rId3"/>
              </a:rPr>
              <a:t>http://www.lincolnypg.com/</a:t>
            </a:r>
            <a:r>
              <a:rPr lang="en-US" sz="32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Updated </a:t>
            </a:r>
            <a:r>
              <a:rPr lang="en-US" sz="3200" dirty="0" err="1"/>
              <a:t>YP</a:t>
            </a:r>
            <a:r>
              <a:rPr lang="en-US" sz="3200" dirty="0"/>
              <a:t> Imagery for Web Site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New </a:t>
            </a:r>
            <a:r>
              <a:rPr lang="en-US" sz="3200" dirty="0"/>
              <a:t>Presentation Deck </a:t>
            </a:r>
          </a:p>
        </p:txBody>
      </p:sp>
    </p:spTree>
    <p:extLst>
      <p:ext uri="{BB962C8B-B14F-4D97-AF65-F5344CB8AC3E}">
        <p14:creationId xmlns:p14="http://schemas.microsoft.com/office/powerpoint/2010/main" val="669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</a:t>
            </a:r>
            <a:r>
              <a:rPr lang="en-US" sz="4400" dirty="0" smtClean="0">
                <a:solidFill>
                  <a:schemeClr val="bg1"/>
                </a:solidFill>
              </a:rPr>
              <a:t>(</a:t>
            </a:r>
            <a:r>
              <a:rPr lang="en-US" sz="4400" dirty="0" err="1" smtClean="0">
                <a:solidFill>
                  <a:schemeClr val="bg1"/>
                </a:solidFill>
              </a:rPr>
              <a:t>YP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5391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New Volunteer Opportunities that speak to their hearts. 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Contributing </a:t>
            </a:r>
            <a:r>
              <a:rPr lang="en-US" sz="3200" dirty="0"/>
              <a:t>Personal Talents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‘</a:t>
            </a:r>
            <a:r>
              <a:rPr lang="en-US" sz="3200" dirty="0" smtClean="0"/>
              <a:t>Call </a:t>
            </a:r>
            <a:r>
              <a:rPr lang="en-US" sz="3200" dirty="0"/>
              <a:t>to Act’ over ‘Call for Membership</a:t>
            </a:r>
            <a:r>
              <a:rPr lang="en-US" sz="3200" dirty="0" smtClean="0"/>
              <a:t>’</a:t>
            </a:r>
          </a:p>
          <a:p>
            <a:pPr lvl="1">
              <a:lnSpc>
                <a:spcPct val="120000"/>
              </a:lnSpc>
            </a:pPr>
            <a:r>
              <a:rPr lang="en-US" sz="3200" dirty="0">
                <a:hlinkClick r:id="rId3"/>
              </a:rPr>
              <a:t>http://www.Dosomething.org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1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 (</a:t>
            </a:r>
            <a:r>
              <a:rPr lang="en-US" sz="4400" dirty="0" err="1">
                <a:solidFill>
                  <a:schemeClr val="bg1"/>
                </a:solidFill>
              </a:rPr>
              <a:t>YP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534400" cy="2362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Engage them first; recruit later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Implement “Try </a:t>
            </a:r>
            <a:r>
              <a:rPr lang="en-US" sz="3200" dirty="0"/>
              <a:t>Before You Buy” </a:t>
            </a:r>
            <a:r>
              <a:rPr lang="en-US" sz="3200" dirty="0" smtClean="0"/>
              <a:t>format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3200" dirty="0"/>
              <a:t>Identify </a:t>
            </a:r>
            <a:r>
              <a:rPr lang="en-US" sz="3200" dirty="0" smtClean="0"/>
              <a:t>Champion(s) </a:t>
            </a:r>
            <a:r>
              <a:rPr lang="en-US" sz="3200" dirty="0"/>
              <a:t>for YP Membership</a:t>
            </a:r>
          </a:p>
        </p:txBody>
      </p:sp>
    </p:spTree>
    <p:extLst>
      <p:ext uri="{BB962C8B-B14F-4D97-AF65-F5344CB8AC3E}">
        <p14:creationId xmlns:p14="http://schemas.microsoft.com/office/powerpoint/2010/main" val="12611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 </a:t>
            </a:r>
            <a:r>
              <a:rPr lang="en-US" sz="4400" dirty="0" smtClean="0">
                <a:solidFill>
                  <a:schemeClr val="bg1"/>
                </a:solidFill>
              </a:rPr>
              <a:t>(</a:t>
            </a:r>
            <a:r>
              <a:rPr lang="en-US" sz="4400" dirty="0" err="1" smtClean="0">
                <a:solidFill>
                  <a:schemeClr val="bg1"/>
                </a:solidFill>
              </a:rPr>
              <a:t>YP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6477000" cy="3276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dirty="0"/>
              <a:t>Strategic Partnerships 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Sponsor </a:t>
            </a:r>
            <a:r>
              <a:rPr lang="en-US" sz="3200" dirty="0" smtClean="0"/>
              <a:t>one of their projects</a:t>
            </a:r>
            <a:endParaRPr lang="en-US" sz="3200" dirty="0"/>
          </a:p>
          <a:p>
            <a:pPr lvl="2"/>
            <a:r>
              <a:rPr lang="en-US" sz="2800" dirty="0" smtClean="0"/>
              <a:t>Kearney </a:t>
            </a:r>
            <a:r>
              <a:rPr lang="en-US" sz="2800" dirty="0" err="1"/>
              <a:t>YPN</a:t>
            </a:r>
            <a:r>
              <a:rPr lang="en-US" sz="2800" dirty="0"/>
              <a:t> </a:t>
            </a:r>
          </a:p>
          <a:p>
            <a:pPr lvl="2"/>
            <a:r>
              <a:rPr lang="en-US" sz="2800" dirty="0"/>
              <a:t>Grand Island </a:t>
            </a:r>
            <a:r>
              <a:rPr lang="en-US" sz="2800" dirty="0" err="1"/>
              <a:t>YPO</a:t>
            </a:r>
            <a:r>
              <a:rPr lang="en-US" sz="2800" dirty="0"/>
              <a:t> </a:t>
            </a:r>
          </a:p>
          <a:p>
            <a:pPr lvl="2"/>
            <a:r>
              <a:rPr lang="en-US" sz="2800" dirty="0"/>
              <a:t>Sororities &amp; Fraternities </a:t>
            </a:r>
          </a:p>
        </p:txBody>
      </p:sp>
    </p:spTree>
    <p:extLst>
      <p:ext uri="{BB962C8B-B14F-4D97-AF65-F5344CB8AC3E}">
        <p14:creationId xmlns:p14="http://schemas.microsoft.com/office/powerpoint/2010/main" val="40410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(</a:t>
            </a:r>
            <a:r>
              <a:rPr lang="en-US" sz="4400" dirty="0" err="1">
                <a:solidFill>
                  <a:schemeClr val="bg1"/>
                </a:solidFill>
              </a:rPr>
              <a:t>YP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Mixers (Social events)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sz="4000" dirty="0"/>
              <a:t>Rotarians &amp; </a:t>
            </a:r>
            <a:r>
              <a:rPr lang="en-US" sz="4000" dirty="0" err="1"/>
              <a:t>YPs</a:t>
            </a:r>
            <a:r>
              <a:rPr lang="en-US" sz="40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Invite groups of </a:t>
            </a:r>
            <a:r>
              <a:rPr lang="en-US" sz="4000" dirty="0" err="1" smtClean="0"/>
              <a:t>YPs</a:t>
            </a:r>
            <a:r>
              <a:rPr lang="en-US" sz="4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Showcase accomplishments 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Sponsor a project they choose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315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 smtClean="0">
                <a:latin typeface="Arial Narrow" pitchFamily="34" charset="0"/>
              </a:rPr>
              <a:t>Start early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Recommendation 2: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24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</a:t>
            </a:r>
            <a:r>
              <a:rPr lang="en-US" sz="4400" dirty="0" smtClean="0">
                <a:solidFill>
                  <a:schemeClr val="bg1"/>
                </a:solidFill>
              </a:rPr>
              <a:t>(Youth)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Communicate “points of difference” (through face-to-face interactions)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Have events at school/college campuses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Partner with other student organizations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Highlight leadership development and international travel opportunities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Make presentations on the 4-way test</a:t>
            </a:r>
          </a:p>
          <a:p>
            <a:pPr lvl="1">
              <a:lnSpc>
                <a:spcPct val="120000"/>
              </a:lnSpc>
            </a:pPr>
            <a:endParaRPr lang="en-US" sz="3200" dirty="0" smtClean="0"/>
          </a:p>
          <a:p>
            <a:pPr lvl="1">
              <a:lnSpc>
                <a:spcPct val="12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425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</a:t>
            </a:r>
            <a:r>
              <a:rPr lang="en-US" sz="4400" dirty="0" smtClean="0">
                <a:solidFill>
                  <a:schemeClr val="bg1"/>
                </a:solidFill>
              </a:rPr>
              <a:t>(Youth)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181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dirty="0" smtClean="0"/>
              <a:t>Communicate “points of difference</a:t>
            </a:r>
            <a:r>
              <a:rPr lang="en-US" sz="3600" dirty="0"/>
              <a:t>” </a:t>
            </a:r>
            <a:r>
              <a:rPr lang="en-US" sz="3600" dirty="0" smtClean="0"/>
              <a:t>in cyberspace</a:t>
            </a:r>
            <a:endParaRPr lang="en-US" sz="3600" dirty="0"/>
          </a:p>
          <a:p>
            <a:pPr lvl="2">
              <a:lnSpc>
                <a:spcPct val="120000"/>
              </a:lnSpc>
            </a:pPr>
            <a:r>
              <a:rPr lang="en-US" sz="2800" dirty="0" smtClean="0"/>
              <a:t>Create </a:t>
            </a:r>
            <a:r>
              <a:rPr lang="en-US" sz="2800" u="sng" dirty="0" smtClean="0"/>
              <a:t>District wide interactive </a:t>
            </a:r>
            <a:r>
              <a:rPr lang="en-US" sz="2800" dirty="0" smtClean="0"/>
              <a:t>Rotaract and Interact website (use </a:t>
            </a:r>
            <a:r>
              <a:rPr lang="en-US" sz="2800" dirty="0" err="1" smtClean="0"/>
              <a:t>weebly</a:t>
            </a:r>
            <a:r>
              <a:rPr lang="en-US" sz="2800" dirty="0" smtClean="0"/>
              <a:t> or </a:t>
            </a:r>
            <a:r>
              <a:rPr lang="en-US" sz="2800" dirty="0" err="1" smtClean="0"/>
              <a:t>wix</a:t>
            </a:r>
            <a:r>
              <a:rPr lang="en-US" sz="2800" dirty="0" smtClean="0"/>
              <a:t> for free)</a:t>
            </a:r>
          </a:p>
          <a:p>
            <a:pPr lvl="4">
              <a:lnSpc>
                <a:spcPct val="120000"/>
              </a:lnSpc>
            </a:pPr>
            <a:r>
              <a:rPr lang="en-US" sz="2800" dirty="0" smtClean="0">
                <a:hlinkClick r:id="rId3"/>
              </a:rPr>
              <a:t>http://www.care.org</a:t>
            </a:r>
            <a:endParaRPr lang="en-US" sz="2800" dirty="0" smtClean="0"/>
          </a:p>
          <a:p>
            <a:pPr lvl="4">
              <a:lnSpc>
                <a:spcPct val="120000"/>
              </a:lnSpc>
            </a:pPr>
            <a:r>
              <a:rPr lang="en-US" sz="2800" dirty="0" smtClean="0">
                <a:hlinkClick r:id="rId4"/>
              </a:rPr>
              <a:t>http://www.pencilsofpromise.org</a:t>
            </a:r>
            <a:r>
              <a:rPr lang="en-US" sz="2800" dirty="0" smtClean="0"/>
              <a:t> </a:t>
            </a:r>
          </a:p>
          <a:p>
            <a:pPr lvl="3">
              <a:lnSpc>
                <a:spcPct val="120000"/>
              </a:lnSpc>
            </a:pPr>
            <a:r>
              <a:rPr lang="en-US" sz="2800" dirty="0" smtClean="0"/>
              <a:t>Have social media presence specifically  for college students</a:t>
            </a:r>
          </a:p>
          <a:p>
            <a:pPr lvl="3">
              <a:lnSpc>
                <a:spcPct val="120000"/>
              </a:lnSpc>
            </a:pPr>
            <a:r>
              <a:rPr lang="en-US" sz="2800" dirty="0" smtClean="0"/>
              <a:t>Showcase Rotary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23596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</a:t>
            </a:r>
            <a:r>
              <a:rPr lang="en-US" sz="4400" dirty="0" smtClean="0">
                <a:solidFill>
                  <a:schemeClr val="bg1"/>
                </a:solidFill>
              </a:rPr>
              <a:t>(Youth)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Enhance Brand image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Charge a small membership fee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Offer Leadership training in schools and colleges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Provide Leadership incentives</a:t>
            </a:r>
          </a:p>
        </p:txBody>
      </p:sp>
    </p:spTree>
    <p:extLst>
      <p:ext uri="{BB962C8B-B14F-4D97-AF65-F5344CB8AC3E}">
        <p14:creationId xmlns:p14="http://schemas.microsoft.com/office/powerpoint/2010/main" val="32816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 smtClean="0">
                <a:latin typeface="Arial Narrow" pitchFamily="34" charset="0"/>
              </a:rPr>
              <a:t>District 5630 Rotarians</a:t>
            </a:r>
          </a:p>
        </p:txBody>
      </p:sp>
    </p:spTree>
    <p:extLst>
      <p:ext uri="{BB962C8B-B14F-4D97-AF65-F5344CB8AC3E}">
        <p14:creationId xmlns:p14="http://schemas.microsoft.com/office/powerpoint/2010/main" val="37455402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</a:t>
            </a:r>
            <a:r>
              <a:rPr lang="en-US" sz="4400" dirty="0" smtClean="0">
                <a:solidFill>
                  <a:schemeClr val="bg1"/>
                </a:solidFill>
              </a:rPr>
              <a:t>(Youth)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839200" cy="510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Increase number of Interact and Rotaract clubs in the District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 at least one Interact and one Rotaract club per year 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Identify </a:t>
            </a:r>
            <a:r>
              <a:rPr lang="en-US" sz="2400" dirty="0"/>
              <a:t>‘faculty’ champions in schools and </a:t>
            </a:r>
            <a:r>
              <a:rPr lang="en-US" sz="2400" dirty="0" smtClean="0"/>
              <a:t>colleges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Provide incentives to ‘</a:t>
            </a:r>
            <a:r>
              <a:rPr lang="en-US" sz="2400" dirty="0"/>
              <a:t>faculty’ advisors of the clubs  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Incentivize starting Interact and Rotaract clubs</a:t>
            </a:r>
          </a:p>
        </p:txBody>
      </p:sp>
    </p:spTree>
    <p:extLst>
      <p:ext uri="{BB962C8B-B14F-4D97-AF65-F5344CB8AC3E}">
        <p14:creationId xmlns:p14="http://schemas.microsoft.com/office/powerpoint/2010/main" val="22846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Strategies </a:t>
            </a:r>
            <a:r>
              <a:rPr lang="en-US" sz="4400" dirty="0" smtClean="0">
                <a:solidFill>
                  <a:schemeClr val="bg1"/>
                </a:solidFill>
              </a:rPr>
              <a:t>(Youth)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7630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Engage and Retain students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 Include them in Rotary service projects (Club, District, Global)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 Track Interactors and Rotaractors students movement from HS to College to professional life </a:t>
            </a:r>
          </a:p>
        </p:txBody>
      </p:sp>
    </p:spTree>
    <p:extLst>
      <p:ext uri="{BB962C8B-B14F-4D97-AF65-F5344CB8AC3E}">
        <p14:creationId xmlns:p14="http://schemas.microsoft.com/office/powerpoint/2010/main" val="32613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047750"/>
            <a:ext cx="51244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8647" y="4652665"/>
            <a:ext cx="63294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 all that you do for Rotary!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5710535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 Rotary!!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85540"/>
            <a:ext cx="37242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7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44626"/>
              </p:ext>
            </p:extLst>
          </p:nvPr>
        </p:nvGraphicFramePr>
        <p:xfrm>
          <a:off x="381000" y="381000"/>
          <a:ext cx="85344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13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771383"/>
              </p:ext>
            </p:extLst>
          </p:nvPr>
        </p:nvGraphicFramePr>
        <p:xfrm>
          <a:off x="76200" y="381000"/>
          <a:ext cx="9067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3" descr="C:\Users\Sri\AppData\Local\Microsoft\Windows\Temporary Internet Files\Content.IE5\UBZLQ2B5\sad-face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" y="8572"/>
            <a:ext cx="1663065" cy="166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60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55288"/>
              </p:ext>
            </p:extLst>
          </p:nvPr>
        </p:nvGraphicFramePr>
        <p:xfrm>
          <a:off x="381000" y="1219200"/>
          <a:ext cx="8534398" cy="2750820"/>
        </p:xfrm>
        <a:graphic>
          <a:graphicData uri="http://schemas.openxmlformats.org/drawingml/2006/table">
            <a:tbl>
              <a:tblPr/>
              <a:tblGrid>
                <a:gridCol w="2337831"/>
                <a:gridCol w="919730"/>
                <a:gridCol w="919730"/>
                <a:gridCol w="919730"/>
                <a:gridCol w="919730"/>
                <a:gridCol w="919730"/>
                <a:gridCol w="919730"/>
                <a:gridCol w="678187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How long have you been a member of your Rotary Club?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Less than 1 year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1-5 Years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6-10 Years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11-15 Years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More than 15 Years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Very Satisfied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Satisfied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Somewhat Satisfied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Neutral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Somewhat Dissatisfied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Dissatisfied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5260"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MEMBERS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65205"/>
              </p:ext>
            </p:extLst>
          </p:nvPr>
        </p:nvGraphicFramePr>
        <p:xfrm>
          <a:off x="533400" y="4114800"/>
          <a:ext cx="8077200" cy="1737154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268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Reasons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64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not 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very 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inclusive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349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hesitancy of membership to participate in projects/same members help with most of the club projects...some members never participate in club projects/lack of cohesiveness of club/lack of enthusiasm in club as a whole/members unwilling to evaluate club 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and look 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for ways to improve it...resist change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75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It's a good ole boy club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381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Satisfaction with Rotary (97%)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5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15828"/>
              </p:ext>
            </p:extLst>
          </p:nvPr>
        </p:nvGraphicFramePr>
        <p:xfrm>
          <a:off x="533400" y="609600"/>
          <a:ext cx="8077200" cy="5730240"/>
        </p:xfrm>
        <a:graphic>
          <a:graphicData uri="http://schemas.openxmlformats.org/drawingml/2006/table">
            <a:tbl>
              <a:tblPr/>
              <a:tblGrid>
                <a:gridCol w="1066800"/>
                <a:gridCol w="7010400"/>
              </a:tblGrid>
              <a:tr h="182880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Somewhat Satisfied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do more as a club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Good club; Good people; need a cause to rally around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good speakers/topics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have not seen a lot of community involvement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love what Rotary does on an international basis.  I would like our club more engaged on international projects.  We need to take advantage of club assemblies and really use them to educate members about the club and about Rotary.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think the club is one of the best club's I've seen, but since joining this Rotary Club, 90% of the activities outside of meetings has been fundraisers. It would be nice to do some other activities. I've been a Rotarian for 11 years.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wish we had more members and service more our community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 is pretty boring and all we do aid cook meals and serve them.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wider level of participation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all members participate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Overall organization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President this year isn't as good of a leader as we have had in the past.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 relations is lacking - newspaper articles, etc., could do more community projects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Sometimes it feels like we spend more effort patting each other on the back than actually rolling up our sleeves and serving others.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projects benefit society...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Would like to see more participation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92856"/>
              </p:ext>
            </p:extLst>
          </p:nvPr>
        </p:nvGraphicFramePr>
        <p:xfrm>
          <a:off x="152400" y="990600"/>
          <a:ext cx="8610600" cy="4827216"/>
        </p:xfrm>
        <a:graphic>
          <a:graphicData uri="http://schemas.openxmlformats.org/drawingml/2006/table">
            <a:tbl>
              <a:tblPr/>
              <a:tblGrid>
                <a:gridCol w="1221775"/>
                <a:gridCol w="7388825"/>
              </a:tblGrid>
              <a:tr h="354379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Satisfied /  somewhat satisfied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Club does not do enough community activities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am satisfied but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would like to see more members engaged.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9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 wish we had a more active club.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see other clubs that take on more service projects and have more members participating.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 have not seen a lot of community involvement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90% of the activities outside of meetings has been fundraisers</a:t>
                      </a:r>
                      <a:endParaRPr lang="en-US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It is pretty boring and all we do aid cook meals and serve them.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Need wider level of participation</a:t>
                      </a:r>
                      <a:r>
                        <a:rPr lang="en-US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not everyone participates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9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Sometimes it feels like we spend more effort patting each other on the back than actually rolling up our sleeves and serving others.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</a:t>
                      </a:r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would like to do more volunteering.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3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 would like to see members of our club be more ACTIVELY involved in club activities as well as District and international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activities.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4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The club could improve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programs.</a:t>
                      </a:r>
                    </a:p>
                  </a:txBody>
                  <a:tcPr marL="7620" marR="7620" marT="76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3048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Comments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57683"/>
              </p:ext>
            </p:extLst>
          </p:nvPr>
        </p:nvGraphicFramePr>
        <p:xfrm>
          <a:off x="609600" y="1371600"/>
          <a:ext cx="7924800" cy="4331950"/>
        </p:xfrm>
        <a:graphic>
          <a:graphicData uri="http://schemas.openxmlformats.org/drawingml/2006/table">
            <a:tbl>
              <a:tblPr/>
              <a:tblGrid>
                <a:gridCol w="6019800"/>
                <a:gridCol w="1905000"/>
              </a:tblGrid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More community service (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local)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Less of constant fundraising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 one of the best clubs in the district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Engage in community development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Contribute to eradicate </a:t>
                      </a:r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polio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Provide Networking </a:t>
                      </a:r>
                      <a:r>
                        <a:rPr lang="en-US" sz="2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opportunities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Provide positive </a:t>
                      </a:r>
                      <a:r>
                        <a:rPr lang="en-US" sz="2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leadership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Recognize all members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Not </a:t>
                      </a:r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much/None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475" marR="6475" marT="64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Expectations of the club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lateLogo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20722</TotalTime>
  <Words>1661</Words>
  <Application>Microsoft Office PowerPoint</Application>
  <PresentationFormat>On-screen Show (4:3)</PresentationFormat>
  <Paragraphs>372</Paragraphs>
  <Slides>32</Slides>
  <Notes>32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1_SlateLogo</vt:lpstr>
      <vt:lpstr>Slate_NoMoE</vt:lpstr>
      <vt:lpstr>Rotary District 5630</vt:lpstr>
      <vt:lpstr>Coverage</vt:lpstr>
      <vt:lpstr>District 5630 Rotarians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(District 5630) Non-Rotarians</vt:lpstr>
      <vt:lpstr>PowerPoint Presentation</vt:lpstr>
      <vt:lpstr>PowerPoint Presentation</vt:lpstr>
      <vt:lpstr>PowerPoint Presentation</vt:lpstr>
      <vt:lpstr>Target Market Analysis</vt:lpstr>
      <vt:lpstr>Bring in Young Professionals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Start early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Sri</cp:lastModifiedBy>
  <cp:revision>773</cp:revision>
  <cp:lastPrinted>2013-04-11T19:55:04Z</cp:lastPrinted>
  <dcterms:created xsi:type="dcterms:W3CDTF">2010-04-16T20:11:30Z</dcterms:created>
  <dcterms:modified xsi:type="dcterms:W3CDTF">2015-05-30T11:05:16Z</dcterms:modified>
</cp:coreProperties>
</file>