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3" r:id="rId2"/>
    <p:sldId id="260" r:id="rId3"/>
    <p:sldId id="269" r:id="rId4"/>
    <p:sldId id="268" r:id="rId5"/>
    <p:sldId id="267" r:id="rId6"/>
    <p:sldId id="264" r:id="rId7"/>
    <p:sldId id="261" r:id="rId8"/>
    <p:sldId id="258" r:id="rId9"/>
    <p:sldId id="262" r:id="rId10"/>
    <p:sldId id="265" r:id="rId11"/>
    <p:sldId id="256" r:id="rId12"/>
    <p:sldId id="266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n Peterson" initials="DP" lastIdx="1" clrIdx="0">
    <p:extLst>
      <p:ext uri="{19B8F6BF-5375-455C-9EA6-DF929625EA0E}">
        <p15:presenceInfo xmlns:p15="http://schemas.microsoft.com/office/powerpoint/2012/main" userId="7b4c9a27783b64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29T13:12:50.068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868F8F-4FA2-4B79-95E0-703C12494409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7172D-D76D-4555-8859-3B1596DC494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A7172D-D76D-4555-8859-3B1596DC494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7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2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072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42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5821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3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2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248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6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6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799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44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66B6C-C72B-4D8B-A4B8-E6728DFF8204}" type="datetimeFigureOut">
              <a:rPr lang="en-US" smtClean="0"/>
              <a:t>12/29/2017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2CC37FB-BECF-4561-9DF9-F8A3A35C34B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chinggrants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y.rotary.org/en/document/terms-and-conditions-rotary-foundation-district-grants-and-global-grants" TargetMode="External"/><Relationship Id="rId2" Type="http://schemas.openxmlformats.org/officeDocument/2006/relationships/hyperlink" Target="http://www.matchinggrant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tary5630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chinggrant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chinggrants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omments" Target="../comments/commen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AA1BE-EAA0-43EB-A2FA-97085C76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820"/>
            <a:ext cx="9603275" cy="1160836"/>
          </a:xfrm>
        </p:spPr>
        <p:txBody>
          <a:bodyPr/>
          <a:lstStyle/>
          <a:p>
            <a:pPr algn="ctr"/>
            <a:r>
              <a:rPr lang="en-US" dirty="0"/>
              <a:t>Qualifying  Your Club  </a:t>
            </a:r>
            <a:br>
              <a:rPr lang="en-US" dirty="0"/>
            </a:br>
            <a:r>
              <a:rPr lang="en-US" dirty="0"/>
              <a:t>District Grants 2018 - 2019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7F11F-6A1B-4060-AA99-3DAD8E470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81386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Grant Qualifications and Applications</a:t>
            </a:r>
          </a:p>
          <a:p>
            <a:r>
              <a:rPr lang="en-US" dirty="0"/>
              <a:t>District Qualification</a:t>
            </a:r>
          </a:p>
          <a:p>
            <a:pPr lvl="1"/>
            <a:r>
              <a:rPr lang="en-US" dirty="0"/>
              <a:t>Annual MOU (Memorandum of Understanding)</a:t>
            </a:r>
          </a:p>
          <a:p>
            <a:pPr lvl="1"/>
            <a:r>
              <a:rPr lang="en-US" dirty="0"/>
              <a:t>DG, DGE, &amp; DRFC authorize online annually</a:t>
            </a:r>
          </a:p>
          <a:p>
            <a:r>
              <a:rPr lang="en-US" dirty="0"/>
              <a:t>Club Qualification</a:t>
            </a:r>
          </a:p>
          <a:p>
            <a:pPr lvl="1"/>
            <a:r>
              <a:rPr lang="en-US" dirty="0"/>
              <a:t>Annual MOU (the Club’s President and President-elect must sign)</a:t>
            </a:r>
          </a:p>
          <a:p>
            <a:pPr lvl="1"/>
            <a:r>
              <a:rPr lang="en-US" dirty="0"/>
              <a:t>At least one member complete grant management training</a:t>
            </a:r>
          </a:p>
          <a:p>
            <a:pPr lvl="1"/>
            <a:r>
              <a:rPr lang="en-US" dirty="0"/>
              <a:t>Club be current on IRS 990 filing</a:t>
            </a:r>
          </a:p>
          <a:p>
            <a:pPr lvl="1"/>
            <a:r>
              <a:rPr lang="en-US" dirty="0"/>
              <a:t>Club must be current on District &amp; RI Dues</a:t>
            </a:r>
          </a:p>
          <a:p>
            <a:pPr lvl="1"/>
            <a:r>
              <a:rPr lang="en-US" dirty="0"/>
              <a:t>Club will have a current Annual Fund Foundation goal set in rotary.org (by 12/31/17)</a:t>
            </a:r>
          </a:p>
        </p:txBody>
      </p:sp>
    </p:spTree>
    <p:extLst>
      <p:ext uri="{BB962C8B-B14F-4D97-AF65-F5344CB8AC3E}">
        <p14:creationId xmlns:p14="http://schemas.microsoft.com/office/powerpoint/2010/main" val="437188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C3D2-58C2-4C13-B7D1-326CCBF4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0026"/>
            <a:ext cx="10515600" cy="1415710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dirty="0"/>
              <a:t>Upload Project Photos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Photos Tab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659F355-9CE9-4230-91AF-8B99CA2AA6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7258" y="1979721"/>
            <a:ext cx="7272568" cy="426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27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CC184B3-8D60-4B38-8029-18EE10834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399"/>
            <a:ext cx="10515600" cy="1239837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/>
            </a:br>
            <a:r>
              <a:rPr lang="en-US" dirty="0"/>
              <a:t>Final Report Document</a:t>
            </a:r>
            <a:br>
              <a:rPr lang="en-US" dirty="0"/>
            </a:br>
            <a:r>
              <a:rPr lang="en-US" dirty="0">
                <a:highlight>
                  <a:srgbClr val="00FFFF"/>
                </a:highlight>
              </a:rPr>
              <a:t>Administration Tab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FFC9692-4FDA-4DE5-A8AF-D0A96375A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30136" y="2016125"/>
            <a:ext cx="7430609" cy="3718850"/>
          </a:xfrm>
          <a:prstGeom prst="rect">
            <a:avLst/>
          </a:prstGeom>
        </p:spPr>
      </p:pic>
      <p:pic>
        <p:nvPicPr>
          <p:cNvPr id="10" name="Graphic 9" descr="Arrow: Clockwise curve">
            <a:extLst>
              <a:ext uri="{FF2B5EF4-FFF2-40B4-BE49-F238E27FC236}">
                <a16:creationId xmlns:a16="http://schemas.microsoft.com/office/drawing/2014/main" id="{644391C7-BC2B-4BF0-9815-B0B729ED6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1308" y="5268250"/>
            <a:ext cx="466725" cy="46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72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3320D-D654-4119-8704-91A6CD4F9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869" y="365126"/>
            <a:ext cx="10515600" cy="102866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Project History Log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History Logs Tab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E57C683-937D-4D41-BBC2-AD9D1896EF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5303" y="2048428"/>
            <a:ext cx="7195718" cy="338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3D-F4CE-44A3-BFE8-8BAD0D73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en-US" dirty="0"/>
              <a:t>Global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C30E-CC65-4247-A5EE-6C82925B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99" y="1136343"/>
            <a:ext cx="10359501" cy="47229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hlinkClick r:id="rId2"/>
              </a:rPr>
              <a:t>www.rotary.org</a:t>
            </a:r>
            <a:endParaRPr lang="en-US" sz="6000" dirty="0"/>
          </a:p>
          <a:p>
            <a:pPr lvl="1"/>
            <a:r>
              <a:rPr lang="en-US" sz="6000" b="1" dirty="0"/>
              <a:t>Global Grants</a:t>
            </a:r>
          </a:p>
          <a:p>
            <a:pPr marL="457200" lvl="1" indent="0">
              <a:buNone/>
            </a:pPr>
            <a:endParaRPr lang="en-US" sz="6000" b="1" dirty="0"/>
          </a:p>
          <a:p>
            <a:pPr lvl="1"/>
            <a:r>
              <a:rPr lang="en-US" sz="6000" dirty="0"/>
              <a:t>All Global Grants are entered and administered online @ rotary.org</a:t>
            </a:r>
          </a:p>
          <a:p>
            <a:pPr lvl="1"/>
            <a:r>
              <a:rPr lang="en-US" sz="6000" dirty="0"/>
              <a:t>Global Grant applications are on first come basis </a:t>
            </a:r>
          </a:p>
          <a:p>
            <a:pPr lvl="1"/>
            <a:r>
              <a:rPr lang="en-US" sz="6000" dirty="0"/>
              <a:t>Requires a qualified District &amp; Club in both the Host and International countries</a:t>
            </a:r>
          </a:p>
          <a:p>
            <a:pPr lvl="1"/>
            <a:r>
              <a:rPr lang="en-US" sz="6000" dirty="0"/>
              <a:t>District Designated Funds are matched $1 per $1 from the World Fund</a:t>
            </a:r>
          </a:p>
          <a:p>
            <a:pPr lvl="1"/>
            <a:r>
              <a:rPr lang="en-US" sz="6000" dirty="0"/>
              <a:t>Club Cash Funds are matched $.50 per $1 from the World Fund</a:t>
            </a:r>
          </a:p>
          <a:p>
            <a:pPr lvl="1"/>
            <a:r>
              <a:rPr lang="en-US" sz="6000" dirty="0"/>
              <a:t>Projects need to be measurable, sustainable, &amp; from the Six Areas of Focus</a:t>
            </a:r>
          </a:p>
          <a:p>
            <a:pPr lvl="1"/>
            <a:r>
              <a:rPr lang="en-US" sz="6000" dirty="0"/>
              <a:t>Grant can support a local or global humanitarian project, &amp;  Vocational Training Teams</a:t>
            </a:r>
          </a:p>
          <a:p>
            <a:pPr lvl="1"/>
            <a:r>
              <a:rPr lang="en-US" sz="6000" dirty="0"/>
              <a:t>Rotarian engagement and participation required</a:t>
            </a:r>
          </a:p>
          <a:p>
            <a:pPr marL="457200" lvl="1" indent="0">
              <a:buNone/>
            </a:pPr>
            <a:endParaRPr lang="en-US" sz="6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58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2811B-F462-41FB-9ED0-F39424BB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hlinkClick r:id="rId2"/>
              </a:rPr>
              <a:t>WWW.matchinggrants.org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1BDE9-A84E-46C4-A069-FA1D52413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All District 5630 “</a:t>
            </a:r>
            <a:r>
              <a:rPr lang="en-US" u="sng" dirty="0">
                <a:solidFill>
                  <a:srgbClr val="000000"/>
                </a:solidFill>
                <a:latin typeface="Arial" panose="020B0604020202020204" pitchFamily="34" charset="0"/>
              </a:rPr>
              <a:t>District Grants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” will be submitted and administrated 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this website. All Clubs can create a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roject page, enter the description, contact information, financing (including requested DDF), photos, supporting documents, etc. Once the project is ready, it can be </a:t>
            </a:r>
            <a:r>
              <a:rPr lang="en-US" b="1" i="0" u="none" strike="noStrike" dirty="0">
                <a:solidFill>
                  <a:srgbClr val="000000"/>
                </a:solidFill>
                <a:effectLst/>
                <a:latin typeface="&amp;quot"/>
              </a:rPr>
              <a:t>digitally signed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by the Primary contact person and club president. On signing a project, the user specifies they agree to the Terms and Conditions for District Grants specified by Rotary International &amp; Rotary District 5630. </a:t>
            </a:r>
          </a:p>
          <a:p>
            <a:r>
              <a:rPr lang="en-US" dirty="0">
                <a:hlinkClick r:id="rId3"/>
              </a:rPr>
              <a:t>https://my.rotary.org/en/document/terms-and-conditions-rotary-foundation-district-grants-and-global-grants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48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C711-171A-437D-82B7-4F200FF0F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District Grant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EDF9F-7EE6-4523-953D-B49D71900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least one member of a Club is required to complete grant training annually</a:t>
            </a:r>
          </a:p>
          <a:p>
            <a:r>
              <a:rPr lang="en-US" dirty="0"/>
              <a:t>Club member attending training must have a rotary.org account</a:t>
            </a:r>
          </a:p>
          <a:p>
            <a:r>
              <a:rPr lang="en-US" dirty="0"/>
              <a:t>Grant Training is required for Clubs to sponsor both District &amp; Global Grants</a:t>
            </a:r>
          </a:p>
          <a:p>
            <a:r>
              <a:rPr lang="en-US" dirty="0"/>
              <a:t>Multiple training sessions will be offered in March – April 2018, via Zoom</a:t>
            </a:r>
          </a:p>
          <a:p>
            <a:r>
              <a:rPr lang="en-US" dirty="0"/>
              <a:t>All training will be offered by Zoom tele-conference (1.5 hour sessions)</a:t>
            </a:r>
          </a:p>
          <a:p>
            <a:r>
              <a:rPr lang="en-US" dirty="0"/>
              <a:t>Grant Training information will be available on </a:t>
            </a:r>
            <a:r>
              <a:rPr lang="en-US" dirty="0">
                <a:hlinkClick r:id="rId2"/>
              </a:rPr>
              <a:t>www.Rotary5630.org</a:t>
            </a:r>
            <a:endParaRPr lang="en-US" dirty="0"/>
          </a:p>
          <a:p>
            <a:r>
              <a:rPr lang="en-US" dirty="0"/>
              <a:t>Any unrequested DDF will be disbursed at the District’s discretion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503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7320-5D25-4980-821E-9F59482EE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4281"/>
          </a:xfrm>
        </p:spPr>
        <p:txBody>
          <a:bodyPr/>
          <a:lstStyle/>
          <a:p>
            <a:pPr algn="ctr"/>
            <a:r>
              <a:rPr lang="en-US" dirty="0"/>
              <a:t>District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D396A-4C56-4C85-A8E7-43F63B6F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349406"/>
            <a:ext cx="9603275" cy="411694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900" dirty="0"/>
              <a:t>District Grant Application 			2018-2019 Rotary Year</a:t>
            </a:r>
          </a:p>
          <a:p>
            <a:pPr marL="457200" lvl="1" indent="0" algn="ctr">
              <a:buNone/>
            </a:pPr>
            <a:endParaRPr lang="en-US" b="1" u="sng" dirty="0"/>
          </a:p>
          <a:p>
            <a:pPr marL="457200" lvl="1" indent="0" algn="ctr">
              <a:buNone/>
            </a:pPr>
            <a:r>
              <a:rPr lang="en-US" sz="3900" b="1" u="sng" dirty="0"/>
              <a:t>Due Online May 15</a:t>
            </a:r>
            <a:r>
              <a:rPr lang="en-US" sz="3900" b="1" u="sng" baseline="30000" dirty="0"/>
              <a:t>th</a:t>
            </a:r>
            <a:r>
              <a:rPr lang="en-US" sz="3900" b="1" u="sng" dirty="0"/>
              <a:t>, 2018</a:t>
            </a:r>
          </a:p>
          <a:p>
            <a:pPr lvl="1"/>
            <a:r>
              <a:rPr lang="en-US" sz="2800" dirty="0"/>
              <a:t>Application on </a:t>
            </a:r>
            <a:r>
              <a:rPr lang="en-US" sz="2800" dirty="0">
                <a:hlinkClick r:id="rId2"/>
              </a:rPr>
              <a:t>www.matchinggrants.org</a:t>
            </a:r>
            <a:r>
              <a:rPr lang="en-US" sz="2800" dirty="0"/>
              <a:t> will include:</a:t>
            </a:r>
          </a:p>
          <a:p>
            <a:pPr lvl="2"/>
            <a:r>
              <a:rPr lang="en-US" sz="2800" dirty="0"/>
              <a:t>Club MOU executed (uploaded) on documents tab</a:t>
            </a:r>
          </a:p>
          <a:p>
            <a:pPr lvl="2"/>
            <a:r>
              <a:rPr lang="en-US" sz="2800" dirty="0"/>
              <a:t>Current 990 IRS (uploaded) on documents tab</a:t>
            </a:r>
          </a:p>
          <a:p>
            <a:pPr lvl="2"/>
            <a:r>
              <a:rPr lang="en-US" sz="2800" dirty="0"/>
              <a:t>Project budget must be fully pledged </a:t>
            </a:r>
          </a:p>
          <a:p>
            <a:pPr lvl="2"/>
            <a:r>
              <a:rPr lang="en-US" sz="2800" dirty="0"/>
              <a:t>Qualified Clubs can submit multiple grants to use their DDF allocation</a:t>
            </a:r>
          </a:p>
          <a:p>
            <a:pPr lvl="2"/>
            <a:r>
              <a:rPr lang="en-US" sz="2800" dirty="0"/>
              <a:t>Club cash – 25% of DDF allocation per grant </a:t>
            </a:r>
          </a:p>
          <a:p>
            <a:pPr lvl="2"/>
            <a:endParaRPr lang="en-US" sz="28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53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3D-F4CE-44A3-BFE8-8BAD0D73B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217"/>
          </a:xfrm>
        </p:spPr>
        <p:txBody>
          <a:bodyPr/>
          <a:lstStyle/>
          <a:p>
            <a:pPr algn="ctr"/>
            <a:r>
              <a:rPr lang="en-US" dirty="0"/>
              <a:t>District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C30E-CC65-4247-A5EE-6C82925B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4299" y="1136343"/>
            <a:ext cx="10359501" cy="47229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6000" dirty="0">
                <a:hlinkClick r:id="rId2"/>
              </a:rPr>
              <a:t>www.matchinggrants.org</a:t>
            </a:r>
            <a:endParaRPr lang="en-US" sz="6000" dirty="0"/>
          </a:p>
          <a:p>
            <a:pPr lvl="1"/>
            <a:r>
              <a:rPr lang="en-US" sz="6000" b="1" dirty="0"/>
              <a:t>District Grants</a:t>
            </a:r>
          </a:p>
          <a:p>
            <a:pPr lvl="1"/>
            <a:r>
              <a:rPr lang="en-US" sz="6000" dirty="0"/>
              <a:t>“Submit Project” 	(located on main header)</a:t>
            </a:r>
          </a:p>
          <a:p>
            <a:pPr lvl="1"/>
            <a:r>
              <a:rPr lang="en-US" sz="6000" dirty="0"/>
              <a:t>Select 2018-2019 Rotary Year</a:t>
            </a:r>
          </a:p>
          <a:p>
            <a:pPr lvl="1"/>
            <a:r>
              <a:rPr lang="en-US" sz="6000" dirty="0"/>
              <a:t>Enter Project description, contact information, and budget</a:t>
            </a:r>
          </a:p>
          <a:p>
            <a:pPr lvl="1"/>
            <a:r>
              <a:rPr lang="en-US" sz="6000" dirty="0"/>
              <a:t>To upload reports, documents, &amp; photo’s – click on </a:t>
            </a:r>
            <a:r>
              <a:rPr lang="en-US" sz="6000" dirty="0">
                <a:highlight>
                  <a:srgbClr val="00FFFF"/>
                </a:highlight>
              </a:rPr>
              <a:t>Administration </a:t>
            </a:r>
            <a:r>
              <a:rPr lang="en-US" sz="6000" dirty="0"/>
              <a:t> tab</a:t>
            </a:r>
          </a:p>
          <a:p>
            <a:pPr lvl="1"/>
            <a:r>
              <a:rPr lang="en-US" sz="6000" dirty="0"/>
              <a:t>All District Grant information will be entered &amp; tracked on this site</a:t>
            </a:r>
          </a:p>
          <a:p>
            <a:pPr lvl="1"/>
            <a:r>
              <a:rPr lang="en-US" sz="6000" dirty="0"/>
              <a:t>Each Club will have a determined $ allocation of DDF each year</a:t>
            </a:r>
          </a:p>
          <a:p>
            <a:pPr lvl="1"/>
            <a:r>
              <a:rPr lang="en-US" sz="6000" dirty="0"/>
              <a:t>Club $ allocation = 25% of Club’s Annual Fund contribution from (2015-2016)</a:t>
            </a:r>
          </a:p>
          <a:p>
            <a:pPr lvl="1"/>
            <a:r>
              <a:rPr lang="en-US" sz="6000" dirty="0"/>
              <a:t>Clubs required to contribute 25% of DDF allocation as cash to the project</a:t>
            </a:r>
          </a:p>
          <a:p>
            <a:pPr lvl="1"/>
            <a:r>
              <a:rPr lang="en-US" sz="6000" dirty="0"/>
              <a:t>Grant can support a local or global humanitarian project</a:t>
            </a:r>
          </a:p>
          <a:p>
            <a:pPr lvl="1"/>
            <a:r>
              <a:rPr lang="en-US" sz="6000" dirty="0"/>
              <a:t>Rotarian engagement and participation required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57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F099-792B-4B63-9B4C-94E6F9D55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/>
          <a:lstStyle/>
          <a:p>
            <a:pPr algn="ctr"/>
            <a:r>
              <a:rPr lang="en-US" dirty="0"/>
              <a:t>Create Your Project Site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5BD5074-FBF8-4F0D-9B9F-7F87899CAB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612" y="1518929"/>
            <a:ext cx="10515599" cy="5134591"/>
          </a:xfrm>
          <a:prstGeom prst="rect">
            <a:avLst/>
          </a:prstGeom>
        </p:spPr>
      </p:pic>
      <p:pic>
        <p:nvPicPr>
          <p:cNvPr id="24" name="Graphic 23" descr="Arrow: Clockwise curve">
            <a:extLst>
              <a:ext uri="{FF2B5EF4-FFF2-40B4-BE49-F238E27FC236}">
                <a16:creationId xmlns:a16="http://schemas.microsoft.com/office/drawing/2014/main" id="{2EEB0B7A-D0FE-4E3C-8DCD-62976B0EEC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26" name="Graphic 25" descr="Line Arrow: Clockwise curve">
            <a:extLst>
              <a:ext uri="{FF2B5EF4-FFF2-40B4-BE49-F238E27FC236}">
                <a16:creationId xmlns:a16="http://schemas.microsoft.com/office/drawing/2014/main" id="{00551C72-1875-451C-BEA4-7402B50663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30" name="Graphic 29" descr="Line Arrow: Clockwise curve">
            <a:extLst>
              <a:ext uri="{FF2B5EF4-FFF2-40B4-BE49-F238E27FC236}">
                <a16:creationId xmlns:a16="http://schemas.microsoft.com/office/drawing/2014/main" id="{934A137E-369E-4723-BFD2-BF5BA7B5AE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44653" y="5905500"/>
            <a:ext cx="547995" cy="547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67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A4BF5-31CF-4183-A144-E0D6BCAB0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Creating Your Club’s Project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Description Tab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801F80-08ED-4BE5-86CB-49E683D0A0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457325"/>
            <a:ext cx="10515599" cy="503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785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2074E-6861-4D16-9623-B762233CEC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876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Enter Your Project Financials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Financing Tab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F401F02-6457-4000-A067-930CBEEE7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8259" y="1574030"/>
            <a:ext cx="1051560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15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9590B-ECE3-48D4-AC34-E65E8F543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101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Upload Your Project Documents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Documents Tab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7D6C623-FC03-4729-96CE-8700E579A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5303" y="2057556"/>
            <a:ext cx="7195718" cy="33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53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7228</TotalTime>
  <Words>424</Words>
  <Application>Microsoft Office PowerPoint</Application>
  <PresentationFormat>Widescreen</PresentationFormat>
  <Paragraphs>75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&amp;quot</vt:lpstr>
      <vt:lpstr>Arial</vt:lpstr>
      <vt:lpstr>Calibri</vt:lpstr>
      <vt:lpstr>Gill Sans MT</vt:lpstr>
      <vt:lpstr>Gallery</vt:lpstr>
      <vt:lpstr>Qualifying  Your Club   District Grants 2018 - 2019</vt:lpstr>
      <vt:lpstr>WWW.matchinggrants.org </vt:lpstr>
      <vt:lpstr>District Grant Training</vt:lpstr>
      <vt:lpstr>District Grant Application</vt:lpstr>
      <vt:lpstr>District Grant Application</vt:lpstr>
      <vt:lpstr>Create Your Project Site</vt:lpstr>
      <vt:lpstr>Creating Your Club’s Project Description Tab</vt:lpstr>
      <vt:lpstr>Enter Your Project Financials Financing Tab</vt:lpstr>
      <vt:lpstr>Upload Your Project Documents Documents Tab</vt:lpstr>
      <vt:lpstr> Upload Project Photos Photos Tab </vt:lpstr>
      <vt:lpstr> Final Report Document Administration Tab </vt:lpstr>
      <vt:lpstr>Project History Log History Logs Tab</vt:lpstr>
      <vt:lpstr>Global Grant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Report Document</dc:title>
  <dc:creator>Don Peterson</dc:creator>
  <cp:lastModifiedBy>Don Peterson</cp:lastModifiedBy>
  <cp:revision>60</cp:revision>
  <dcterms:created xsi:type="dcterms:W3CDTF">2017-12-29T17:55:50Z</dcterms:created>
  <dcterms:modified xsi:type="dcterms:W3CDTF">2018-01-03T18:24:40Z</dcterms:modified>
</cp:coreProperties>
</file>